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6" r:id="rId3"/>
    <p:sldId id="280" r:id="rId4"/>
    <p:sldId id="272" r:id="rId5"/>
    <p:sldId id="287" r:id="rId6"/>
    <p:sldId id="288" r:id="rId7"/>
    <p:sldId id="289" r:id="rId8"/>
    <p:sldId id="290"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EDD15-00C3-554C-87F0-1DBEF3C44CFA}" v="21" dt="2025-06-05T20:30:08.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4660"/>
  </p:normalViewPr>
  <p:slideViewPr>
    <p:cSldViewPr snapToGrid="0">
      <p:cViewPr varScale="1">
        <p:scale>
          <a:sx n="43" d="100"/>
          <a:sy n="43" d="100"/>
        </p:scale>
        <p:origin x="1195"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849F0-D68B-47D2-9829-AFEFA85D8DAD}"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1E5DE-5026-4F67-943F-DD3F69B7564B}" type="slidenum">
              <a:rPr lang="en-US" smtClean="0"/>
              <a:t>‹#›</a:t>
            </a:fld>
            <a:endParaRPr lang="en-US"/>
          </a:p>
        </p:txBody>
      </p:sp>
    </p:spTree>
    <p:extLst>
      <p:ext uri="{BB962C8B-B14F-4D97-AF65-F5344CB8AC3E}">
        <p14:creationId xmlns:p14="http://schemas.microsoft.com/office/powerpoint/2010/main" val="105529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F58B-B421-D0AB-B4DB-3C2A6F275C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2CFB31-A6F1-1F35-9689-85A92DF99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348666-9453-3FD4-46F1-19495C3BBD70}"/>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55EF0F5-2C34-3729-7177-4654D3D2C00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588E37FE-646F-6B97-E875-CBB7ACB14C91}"/>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93337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A3DF-E79C-04D1-0734-E7472DE468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281AC-0AEE-A641-7E7B-CA50D95937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CF0E0-95B2-4108-6738-BE6EF766D8AC}"/>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EE66FD32-0131-CA5B-8210-DE5C53416AF6}"/>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05B25AB2-DDBC-1734-216E-32B1607C5D81}"/>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426881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1AFF21-E476-5C4B-AE6F-DF979B06A1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3F22A3-6233-B372-D93F-54575593EB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1E213-3333-F071-9C87-95876B02EE02}"/>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56B7F10A-2EF2-EBD4-F7E2-754F97094647}"/>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F70408A2-7BFA-E2FB-9919-7937167FC3CE}"/>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97080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57546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43682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85692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0829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endParaRPr lang="en-US" dirty="0">
              <a:solidFill>
                <a:prstClr val="black"/>
              </a:solidFill>
            </a:endParaRP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830385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endParaRPr lang="en-US" dirty="0"/>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378587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4A07-3743-2FA5-037E-969B8DFB1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CEF9C-86B0-5F47-C624-7ED3D69031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2A33D-D04B-BF57-49B1-DC2523032599}"/>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0E10E664-169C-D597-7386-AD9F3D847432}"/>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48CEAC2E-EE38-5C8F-3B71-7281C05311D8}"/>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280514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B27B-3C92-E309-7509-4C2AC7B05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CC2B01-7B59-7E0D-035F-C81480C0FC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7E971-480F-02B5-ECB5-A7D9F3F53C99}"/>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00446E68-23AE-CA07-B5EF-F6F940FAE8F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6EFBBD67-0F35-6A62-867E-C9744C918077}"/>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139840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81FE-679E-C9D3-1292-6203B96FC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61D1F-7F39-DB13-08C6-022DFCFE66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D69E8-FD1B-CD69-23BD-5A8C7E58A4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D6060C-83EB-A05D-2AB5-263C28097E63}"/>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A098AA79-6DD2-130A-BF33-444960FB0B9B}"/>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0EAF52A-D8D1-E3B3-6ED4-8B612A02A2CF}"/>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77409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4571-CBF0-D7E4-C844-FAB9850BBC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0018FD-39AC-5693-95AE-3904BD5E3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783123-8B30-3887-B3C9-DE882E337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505652-F256-AFA3-43C0-164370B5E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921A5D-C620-396F-8955-4400E698D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69384-4391-25D1-FC98-4C658656B88E}"/>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7269BF9D-7A8F-22AF-E339-9D4B99D368D3}"/>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84130B92-B016-1C0E-95A8-5930EAF0E114}"/>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30922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15CD-2C6A-A0C7-A263-ECB007FCE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3DA894-1803-5576-2DA5-E9EDBEFBAD83}"/>
              </a:ext>
            </a:extLst>
          </p:cNvPr>
          <p:cNvSpPr>
            <a:spLocks noGrp="1"/>
          </p:cNvSpPr>
          <p:nvPr>
            <p:ph type="dt" sz="half" idx="10"/>
          </p:nvPr>
        </p:nvSpPr>
        <p:spPr/>
        <p:txBody>
          <a:bodyPr/>
          <a:lstStyle/>
          <a:p>
            <a:r>
              <a:rPr lang="en-US"/>
              <a:t>20XX</a:t>
            </a:r>
          </a:p>
        </p:txBody>
      </p:sp>
      <p:sp>
        <p:nvSpPr>
          <p:cNvPr id="4" name="Footer Placeholder 3">
            <a:extLst>
              <a:ext uri="{FF2B5EF4-FFF2-40B4-BE49-F238E27FC236}">
                <a16:creationId xmlns:a16="http://schemas.microsoft.com/office/drawing/2014/main" id="{4A454075-A901-8A65-3D93-6197F6460DCE}"/>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ED8F1362-9119-3F59-F63F-84C7C6B72178}"/>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400930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9B365-FA94-204E-F1C4-4845DFA4202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F3D9E44B-A5AE-401C-72EC-9D4E86558E1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751A7B01-B99D-701E-CF2C-5965A872A265}"/>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425130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BBB1-D93B-5662-7915-9A812C2DF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A2C8B-92DF-D1DC-2DAC-72313B6F2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3AB7F1-D253-F0D8-2778-85BAF9B7F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B5DC5-B359-3892-18C6-3059F191749F}"/>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E744F0C7-AEF9-B5B8-0F3C-E506F7FD2756}"/>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0D3414A2-76B7-7660-89CF-4963ACED6110}"/>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2122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BA4A-2CBD-005C-2CA1-54DBE14BC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CD020A-0D25-508E-82A8-F918E67B0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4F95AF-2F64-3226-8A2C-034E46302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22B33-761A-01C1-A60F-79B8E781FCEA}"/>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413D9215-B877-837C-5501-4065F0D77F34}"/>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F3201A5-BE83-B3E6-670D-B549D50E3B1B}"/>
              </a:ext>
            </a:extLst>
          </p:cNvPr>
          <p:cNvSpPr>
            <a:spLocks noGrp="1"/>
          </p:cNvSpPr>
          <p:nvPr>
            <p:ph type="sldNum" sz="quarter" idx="12"/>
          </p:nvPr>
        </p:nvSpPr>
        <p:spPr/>
        <p:txBody>
          <a:bodyPr/>
          <a:lstStyle/>
          <a:p>
            <a:fld id="{D2CB9519-B8A8-4615-A0E8-DC70C72ED1A8}" type="slidenum">
              <a:rPr lang="en-US" smtClean="0"/>
              <a:t>‹#›</a:t>
            </a:fld>
            <a:endParaRPr lang="en-US"/>
          </a:p>
        </p:txBody>
      </p:sp>
    </p:spTree>
    <p:extLst>
      <p:ext uri="{BB962C8B-B14F-4D97-AF65-F5344CB8AC3E}">
        <p14:creationId xmlns:p14="http://schemas.microsoft.com/office/powerpoint/2010/main" val="154359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85AAF-56B8-F9DD-E170-162F4F87E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A480E5-EC3A-13E2-094D-2F4BD8A58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C95E1-0FD9-48DF-D78C-FC3FEEF33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A37B1CEA-9F66-B90A-0A62-2E6F363F1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47611123-4FB1-1369-D6A7-10F71781A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B9519-B8A8-4615-A0E8-DC70C72ED1A8}" type="slidenum">
              <a:rPr lang="en-US" smtClean="0"/>
              <a:t>‹#›</a:t>
            </a:fld>
            <a:endParaRPr lang="en-US"/>
          </a:p>
        </p:txBody>
      </p:sp>
    </p:spTree>
    <p:extLst>
      <p:ext uri="{BB962C8B-B14F-4D97-AF65-F5344CB8AC3E}">
        <p14:creationId xmlns:p14="http://schemas.microsoft.com/office/powerpoint/2010/main" val="3682971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congress.gov/bill/93rd-congress/senate-bill/3066#:~:text=Housing%20and%20Community%20Development%20Act%20of%201974%20%2D%20Title%20I:%20Community,%2D%20or%20moderate%2Dincome%20families."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cardinalnews.org/2022/11/02/a-hedge-fund-linked-company-bought-a-mobile-home-park-many-residents-were-told-to-pay-hundreds-more-or-be-evicted/" TargetMode="External"/><Relationship Id="rId2" Type="http://schemas.openxmlformats.org/officeDocument/2006/relationships/hyperlink" Target="https://vimeo.com/752350263" TargetMode="External"/><Relationship Id="rId1" Type="http://schemas.openxmlformats.org/officeDocument/2006/relationships/slideLayout" Target="../slideLayouts/slideLayout16.xml"/><Relationship Id="rId6" Type="http://schemas.openxmlformats.org/officeDocument/2006/relationships/hyperlink" Target="https://www.fredericksburgfreepress.com/2024/05/04/caroline-trailer-park-residents-feel-like-yesterdays-trash-after-sudden-eviction-notices/" TargetMode="External"/><Relationship Id="rId5" Type="http://schemas.openxmlformats.org/officeDocument/2006/relationships/hyperlink" Target="https://law.justia.com/cases/virginia/court-of-appeals-published/2024/1638-23-3.html" TargetMode="External"/><Relationship Id="rId4" Type="http://schemas.openxmlformats.org/officeDocument/2006/relationships/hyperlink" Target="https://www.wsls.com/news/local/2025/01/14/water-outages-frustrate-some-floyd-county-resident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mobilehomeuniversity.com/index.php"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virginia-organizing.org/" TargetMode="External"/><Relationship Id="rId2" Type="http://schemas.openxmlformats.org/officeDocument/2006/relationships/hyperlink" Target="https://homeofva.org/meet-allies-for-housing-action/" TargetMode="External"/><Relationship Id="rId1" Type="http://schemas.openxmlformats.org/officeDocument/2006/relationships/slideLayout" Target="../slideLayouts/slideLayout1.xml"/><Relationship Id="rId5" Type="http://schemas.openxmlformats.org/officeDocument/2006/relationships/hyperlink" Target="https://www.newvirginiamajority.org/" TargetMode="External"/><Relationship Id="rId4" Type="http://schemas.openxmlformats.org/officeDocument/2006/relationships/hyperlink" Target="https://vplc.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hyperlink" Target="mailto:drezai@vpl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4" y="753034"/>
            <a:ext cx="6815446" cy="3887390"/>
          </a:xfrm>
        </p:spPr>
        <p:txBody>
          <a:bodyPr>
            <a:noAutofit/>
          </a:bodyPr>
          <a:lstStyle/>
          <a:p>
            <a:r>
              <a:rPr lang="en-US" sz="5800" dirty="0"/>
              <a:t>A History of Manufactured Housing</a:t>
            </a:r>
            <a:r>
              <a:rPr lang="en-US" sz="5800"/>
              <a:t>: Its </a:t>
            </a:r>
            <a:r>
              <a:rPr lang="en-US" sz="5800" dirty="0"/>
              <a:t>impacts on income inequality</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5" y="4640424"/>
            <a:ext cx="6437555" cy="1303176"/>
          </a:xfrm>
        </p:spPr>
        <p:txBody>
          <a:bodyPr/>
          <a:lstStyle/>
          <a:p>
            <a:r>
              <a:rPr lang="en-US" dirty="0"/>
              <a:t>Daniel Rezai</a:t>
            </a:r>
          </a:p>
          <a:p>
            <a:r>
              <a:rPr lang="en-US" dirty="0"/>
              <a:t>Virginia Poverty Law Center</a:t>
            </a:r>
          </a:p>
        </p:txBody>
      </p:sp>
      <p:pic>
        <p:nvPicPr>
          <p:cNvPr id="5" name="Picture Placeholder 4" descr="Modern abstract illustration of houses in red and orange">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8113533" y="0"/>
            <a:ext cx="4082983" cy="6858000"/>
          </a:xfrm>
        </p:spPr>
      </p:pic>
    </p:spTree>
    <p:extLst>
      <p:ext uri="{BB962C8B-B14F-4D97-AF65-F5344CB8AC3E}">
        <p14:creationId xmlns:p14="http://schemas.microsoft.com/office/powerpoint/2010/main" val="272071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776942"/>
            <a:ext cx="3209008" cy="3866080"/>
          </a:xfrm>
        </p:spPr>
        <p:txBody>
          <a:bodyPr>
            <a:normAutofit/>
          </a:bodyPr>
          <a:lstStyle/>
          <a:p>
            <a:r>
              <a:rPr lang="en-US" sz="4200" dirty="0"/>
              <a:t>The original Mobile Home</a:t>
            </a:r>
          </a:p>
        </p:txBody>
      </p:sp>
      <p:pic>
        <p:nvPicPr>
          <p:cNvPr id="44" name="Picture Placeholder 43">
            <a:extLst>
              <a:ext uri="{FF2B5EF4-FFF2-40B4-BE49-F238E27FC236}">
                <a16:creationId xmlns:a16="http://schemas.microsoft.com/office/drawing/2014/main" id="{73DD8BED-FB17-4ABE-9B18-B6DDA81A0E0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5907819" y="194233"/>
            <a:ext cx="4076701" cy="3429000"/>
          </a:xfr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864100" y="3841750"/>
            <a:ext cx="6599238" cy="2296083"/>
          </a:xfrm>
        </p:spPr>
        <p:txBody>
          <a:bodyPr>
            <a:normAutofit/>
          </a:bodyPr>
          <a:lstStyle/>
          <a:p>
            <a:r>
              <a:rPr lang="en-US" dirty="0">
                <a:solidFill>
                  <a:schemeClr val="tx2">
                    <a:lumMod val="90000"/>
                    <a:lumOff val="10000"/>
                  </a:schemeClr>
                </a:solidFill>
              </a:rPr>
              <a:t>Created in a time leading up to and during WWII to house soldiers, factory workers, and their families. </a:t>
            </a:r>
          </a:p>
          <a:p>
            <a:r>
              <a:rPr lang="en-US" dirty="0">
                <a:solidFill>
                  <a:schemeClr val="tx2">
                    <a:lumMod val="90000"/>
                    <a:lumOff val="10000"/>
                  </a:schemeClr>
                </a:solidFill>
              </a:rPr>
              <a:t>No standard building code or material requirements. </a:t>
            </a:r>
          </a:p>
          <a:p>
            <a:r>
              <a:rPr lang="en-US" dirty="0">
                <a:solidFill>
                  <a:schemeClr val="tx2">
                    <a:lumMod val="90000"/>
                    <a:lumOff val="10000"/>
                  </a:schemeClr>
                </a:solidFill>
              </a:rPr>
              <a:t>Built quickly to meet the demands of the war effort. </a:t>
            </a:r>
          </a:p>
          <a:p>
            <a:r>
              <a:rPr lang="en-US" dirty="0">
                <a:solidFill>
                  <a:schemeClr val="tx2">
                    <a:lumMod val="90000"/>
                    <a:lumOff val="10000"/>
                  </a:schemeClr>
                </a:solidFill>
              </a:rPr>
              <a:t>Parks were operated by the Federal Government and by Private owners.</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2</a:t>
            </a:fld>
            <a:endParaRPr lang="en-US" noProof="0" dirty="0"/>
          </a:p>
        </p:txBody>
      </p:sp>
    </p:spTree>
    <p:extLst>
      <p:ext uri="{BB962C8B-B14F-4D97-AF65-F5344CB8AC3E}">
        <p14:creationId xmlns:p14="http://schemas.microsoft.com/office/powerpoint/2010/main" val="210634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027C-34B6-08D9-C315-E93E7F823FDE}"/>
              </a:ext>
            </a:extLst>
          </p:cNvPr>
          <p:cNvSpPr>
            <a:spLocks noGrp="1"/>
          </p:cNvSpPr>
          <p:nvPr>
            <p:ph type="title"/>
          </p:nvPr>
        </p:nvSpPr>
        <p:spPr>
          <a:xfrm>
            <a:off x="331787" y="996950"/>
            <a:ext cx="2384425" cy="2721610"/>
          </a:xfrm>
        </p:spPr>
        <p:txBody>
          <a:bodyPr>
            <a:normAutofit/>
          </a:bodyPr>
          <a:lstStyle/>
          <a:p>
            <a:r>
              <a:rPr kumimoji="0" lang="en-US" sz="2400" b="1" i="0" u="none" strike="noStrike" kern="1200" cap="none" spc="-20" normalizeH="0" baseline="0" noProof="0" dirty="0">
                <a:ln>
                  <a:noFill/>
                </a:ln>
                <a:solidFill>
                  <a:prstClr val="white"/>
                </a:solidFill>
                <a:effectLst/>
                <a:uLnTx/>
                <a:uFillTx/>
                <a:latin typeface="Avenir Next LT Pro"/>
                <a:ea typeface="+mj-ea"/>
                <a:cs typeface="+mj-cs"/>
              </a:rPr>
              <a:t>The move to Manufactured Housing</a:t>
            </a:r>
            <a:endParaRPr lang="en-US" sz="2400" dirty="0"/>
          </a:p>
        </p:txBody>
      </p:sp>
      <p:sp>
        <p:nvSpPr>
          <p:cNvPr id="4" name="Content Placeholder 3">
            <a:extLst>
              <a:ext uri="{FF2B5EF4-FFF2-40B4-BE49-F238E27FC236}">
                <a16:creationId xmlns:a16="http://schemas.microsoft.com/office/drawing/2014/main" id="{09938238-B2D1-50A7-E547-BB6151974332}"/>
              </a:ext>
            </a:extLst>
          </p:cNvPr>
          <p:cNvSpPr>
            <a:spLocks noGrp="1"/>
          </p:cNvSpPr>
          <p:nvPr>
            <p:ph sz="quarter" idx="14"/>
          </p:nvPr>
        </p:nvSpPr>
        <p:spPr/>
        <p:txBody>
          <a:bodyPr>
            <a:normAutofit/>
          </a:bodyPr>
          <a:lstStyle/>
          <a:p>
            <a:r>
              <a:rPr lang="en-US" u="sng" dirty="0">
                <a:solidFill>
                  <a:schemeClr val="tx2">
                    <a:lumMod val="90000"/>
                    <a:lumOff val="10000"/>
                  </a:schemeClr>
                </a:solidFill>
                <a:hlinkClick r:id="rId2"/>
              </a:rPr>
              <a:t>Housing and Community Development Act of 1974</a:t>
            </a:r>
            <a:endParaRPr lang="en-US" dirty="0">
              <a:solidFill>
                <a:schemeClr val="tx2">
                  <a:lumMod val="90000"/>
                  <a:lumOff val="10000"/>
                </a:schemeClr>
              </a:solidFill>
            </a:endParaRPr>
          </a:p>
          <a:p>
            <a:r>
              <a:rPr lang="en-US" dirty="0">
                <a:solidFill>
                  <a:schemeClr val="tx2">
                    <a:lumMod val="90000"/>
                    <a:lumOff val="10000"/>
                  </a:schemeClr>
                </a:solidFill>
              </a:rPr>
              <a:t>Title VI: Mobile Home Construction and Safety Standards.</a:t>
            </a:r>
          </a:p>
          <a:p>
            <a:r>
              <a:rPr lang="en-US" dirty="0">
                <a:solidFill>
                  <a:schemeClr val="tx2">
                    <a:lumMod val="90000"/>
                    <a:lumOff val="10000"/>
                  </a:schemeClr>
                </a:solidFill>
              </a:rPr>
              <a:t>HUD began controlling construction of homes on June 15, 1976.</a:t>
            </a:r>
          </a:p>
          <a:p>
            <a:r>
              <a:rPr lang="en-US" dirty="0">
                <a:solidFill>
                  <a:schemeClr val="tx2">
                    <a:lumMod val="90000"/>
                    <a:lumOff val="10000"/>
                  </a:schemeClr>
                </a:solidFill>
              </a:rPr>
              <a:t>Consistent production requirements created by Housing and Urban Development. </a:t>
            </a:r>
          </a:p>
          <a:p>
            <a:r>
              <a:rPr lang="en-US" dirty="0">
                <a:solidFill>
                  <a:schemeClr val="tx2">
                    <a:lumMod val="90000"/>
                    <a:lumOff val="10000"/>
                  </a:schemeClr>
                </a:solidFill>
              </a:rPr>
              <a:t>All homes must meet this standard from this point forward. </a:t>
            </a:r>
          </a:p>
        </p:txBody>
      </p:sp>
      <p:sp>
        <p:nvSpPr>
          <p:cNvPr id="6" name="Slide Number Placeholder 5">
            <a:extLst>
              <a:ext uri="{FF2B5EF4-FFF2-40B4-BE49-F238E27FC236}">
                <a16:creationId xmlns:a16="http://schemas.microsoft.com/office/drawing/2014/main" id="{092E71AE-A592-6216-9812-89DD209634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20965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a:extLst>
              <a:ext uri="{FF2B5EF4-FFF2-40B4-BE49-F238E27FC236}">
                <a16:creationId xmlns:a16="http://schemas.microsoft.com/office/drawing/2014/main" id="{330F6403-11BB-440A-81D1-11DAFA7ABF5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800"/>
              <a:t>The manufactured housing community 1940’s-2005</a:t>
            </a:r>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C18769E-E490-19E9-CC0C-243CD5791204}"/>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1400" dirty="0"/>
              <a:t>In Virginia a manufactured housing community is created when five or more homes are located on a continual, nonrecreational bases….(§ 55.1-1300)</a:t>
            </a:r>
          </a:p>
          <a:p>
            <a:pPr indent="-228600">
              <a:buFont typeface="Arial" panose="020B0604020202020204" pitchFamily="34" charset="0"/>
              <a:buChar char="•"/>
            </a:pPr>
            <a:endParaRPr lang="en-US" sz="1400" dirty="0"/>
          </a:p>
          <a:p>
            <a:pPr indent="-228600">
              <a:buFont typeface="Arial" panose="020B0604020202020204" pitchFamily="34" charset="0"/>
              <a:buChar char="•"/>
            </a:pPr>
            <a:r>
              <a:rPr lang="en-US" sz="1400" dirty="0"/>
              <a:t>At the time of creation of the original mobile home, both the federal government and private ownership of communities were the norm. Federal ownership of communities ceased to be the norm after the war ended and private ownership by local owners became the norm. </a:t>
            </a:r>
          </a:p>
          <a:p>
            <a:pPr indent="-228600">
              <a:buFont typeface="Arial" panose="020B0604020202020204" pitchFamily="34" charset="0"/>
              <a:buChar char="•"/>
            </a:pPr>
            <a:endParaRPr lang="en-US" sz="1400" dirty="0"/>
          </a:p>
          <a:p>
            <a:pPr indent="-228600">
              <a:buFont typeface="Arial" panose="020B0604020202020204" pitchFamily="34" charset="0"/>
              <a:buChar char="•"/>
            </a:pPr>
            <a:r>
              <a:rPr lang="en-US" sz="1400" dirty="0"/>
              <a:t>Each state operates its own tenant laws as it relates to manufactured home communities. Virginias is found in § 55.1-1300 et seq.</a:t>
            </a:r>
          </a:p>
        </p:txBody>
      </p:sp>
      <p:pic>
        <p:nvPicPr>
          <p:cNvPr id="7" name="Picture Placeholder 6" descr="Aerial view of a residential area&#10;&#10;AI-generated content may be incorrect.">
            <a:extLst>
              <a:ext uri="{FF2B5EF4-FFF2-40B4-BE49-F238E27FC236}">
                <a16:creationId xmlns:a16="http://schemas.microsoft.com/office/drawing/2014/main" id="{075DED9C-A3CF-7DB9-E78C-5DACE51F851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476" r="39104"/>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AA33C4C9-9778-4A59-9001-6EC6F52349CA}"/>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06B786C7-B8F9-4072-AAAA-17258464D730}"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97314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E47EF5F-B170-FFA6-0531-1C09280F188F}"/>
              </a:ext>
            </a:extLst>
          </p:cNvPr>
          <p:cNvSpPr>
            <a:spLocks noGrp="1"/>
          </p:cNvSpPr>
          <p:nvPr>
            <p:ph type="title"/>
          </p:nvPr>
        </p:nvSpPr>
        <p:spPr>
          <a:xfrm>
            <a:off x="1000759" y="194782"/>
            <a:ext cx="10022841" cy="911705"/>
          </a:xfrm>
        </p:spPr>
        <p:txBody>
          <a:bodyPr>
            <a:normAutofit/>
          </a:bodyPr>
          <a:lstStyle/>
          <a:p>
            <a:pPr algn="ctr"/>
            <a:r>
              <a:rPr lang="en-US" dirty="0"/>
              <a:t>2005- Present: The Rise of Private Equity</a:t>
            </a:r>
          </a:p>
        </p:txBody>
      </p:sp>
      <p:sp>
        <p:nvSpPr>
          <p:cNvPr id="13" name="Content Placeholder 12">
            <a:extLst>
              <a:ext uri="{FF2B5EF4-FFF2-40B4-BE49-F238E27FC236}">
                <a16:creationId xmlns:a16="http://schemas.microsoft.com/office/drawing/2014/main" id="{2D1336FA-D84D-31A4-B467-9C30CD71674C}"/>
              </a:ext>
            </a:extLst>
          </p:cNvPr>
          <p:cNvSpPr>
            <a:spLocks noGrp="1"/>
          </p:cNvSpPr>
          <p:nvPr>
            <p:ph sz="quarter" idx="14"/>
          </p:nvPr>
        </p:nvSpPr>
        <p:spPr/>
        <p:txBody>
          <a:bodyPr>
            <a:normAutofit fontScale="55000" lnSpcReduction="20000"/>
          </a:bodyPr>
          <a:lstStyle/>
          <a:p>
            <a:pPr marL="457200" indent="-457200">
              <a:buAutoNum type="arabicParenR"/>
            </a:pPr>
            <a:r>
              <a:rPr lang="en-US" dirty="0">
                <a:solidFill>
                  <a:schemeClr val="tx2">
                    <a:lumMod val="75000"/>
                  </a:schemeClr>
                </a:solidFill>
              </a:rPr>
              <a:t>Over the past 20 years, Private Equity Funds (Hedge Funds) began expanding their holdings into the manufactured home community space. </a:t>
            </a:r>
          </a:p>
          <a:p>
            <a:pPr marL="457200" indent="-457200">
              <a:buAutoNum type="arabicParenR"/>
            </a:pPr>
            <a:endParaRPr lang="en-US" dirty="0">
              <a:solidFill>
                <a:schemeClr val="tx2">
                  <a:lumMod val="75000"/>
                </a:schemeClr>
              </a:solidFill>
            </a:endParaRPr>
          </a:p>
          <a:p>
            <a:pPr marL="457200" indent="-457200">
              <a:buAutoNum type="arabicParenR"/>
            </a:pPr>
            <a:r>
              <a:rPr lang="en-US" dirty="0">
                <a:solidFill>
                  <a:schemeClr val="tx2">
                    <a:lumMod val="75000"/>
                  </a:schemeClr>
                </a:solidFill>
              </a:rPr>
              <a:t>The private equity stakeholder project estimates that private equity firms own a total of 1,547 parks with a total of 323,865 lots throughout the nation. </a:t>
            </a:r>
          </a:p>
          <a:p>
            <a:pPr marL="457200" indent="-457200">
              <a:buAutoNum type="arabicParenR"/>
            </a:pPr>
            <a:endParaRPr lang="en-US" dirty="0">
              <a:solidFill>
                <a:schemeClr val="tx2">
                  <a:lumMod val="75000"/>
                </a:schemeClr>
              </a:solidFill>
            </a:endParaRPr>
          </a:p>
          <a:p>
            <a:pPr marL="457200" indent="-457200">
              <a:buAutoNum type="arabicParenR"/>
            </a:pPr>
            <a:r>
              <a:rPr lang="en-US" dirty="0">
                <a:solidFill>
                  <a:schemeClr val="tx2">
                    <a:lumMod val="75000"/>
                  </a:schemeClr>
                </a:solidFill>
              </a:rPr>
              <a:t>Private equity firms view manufactured housing communities as through a return on investment </a:t>
            </a:r>
            <a:r>
              <a:rPr lang="en-US" dirty="0" err="1">
                <a:solidFill>
                  <a:schemeClr val="tx2">
                    <a:lumMod val="75000"/>
                  </a:schemeClr>
                </a:solidFill>
              </a:rPr>
              <a:t>lense</a:t>
            </a:r>
            <a:r>
              <a:rPr lang="en-US" dirty="0">
                <a:solidFill>
                  <a:schemeClr val="tx2">
                    <a:lumMod val="75000"/>
                  </a:schemeClr>
                </a:solidFill>
              </a:rPr>
              <a:t> rather than an affordable housing model for low and fixed income resident homeowners.</a:t>
            </a:r>
          </a:p>
          <a:p>
            <a:pPr marL="457200" indent="-457200">
              <a:buAutoNum type="arabicParenR"/>
            </a:pPr>
            <a:endParaRPr lang="en-US" dirty="0">
              <a:solidFill>
                <a:schemeClr val="tx2">
                  <a:lumMod val="75000"/>
                </a:schemeClr>
              </a:solidFill>
            </a:endParaRPr>
          </a:p>
          <a:p>
            <a:pPr marL="457200" indent="-457200">
              <a:buAutoNum type="arabicParenR"/>
            </a:pPr>
            <a:r>
              <a:rPr lang="en-US" dirty="0">
                <a:solidFill>
                  <a:schemeClr val="tx2">
                    <a:lumMod val="75000"/>
                  </a:schemeClr>
                </a:solidFill>
              </a:rPr>
              <a:t>Currently, Virginia is experiencing a wave of private equity ownership throughout the Commonwealth. </a:t>
            </a:r>
          </a:p>
          <a:p>
            <a:pPr marL="457200" indent="-457200">
              <a:buAutoNum type="arabicParenR"/>
            </a:pPr>
            <a:endParaRPr lang="en-US" dirty="0">
              <a:solidFill>
                <a:schemeClr val="tx2">
                  <a:lumMod val="75000"/>
                </a:schemeClr>
              </a:solidFill>
            </a:endParaRPr>
          </a:p>
          <a:p>
            <a:pPr marL="457200" indent="-457200">
              <a:buAutoNum type="arabicParenR"/>
            </a:pPr>
            <a:r>
              <a:rPr lang="en-US" dirty="0">
                <a:solidFill>
                  <a:schemeClr val="tx2">
                    <a:lumMod val="75000"/>
                  </a:schemeClr>
                </a:solidFill>
              </a:rPr>
              <a:t>Private equity firms make increase rents often multiple times a year (Yellow Mountain in Roanoke), do not make capital investments into the communities, have property management companies that are no housed in Virginia, and often are very difficult to find because of their use of “shell” corporations that are not directly linked to the Private Equity Fund. </a:t>
            </a:r>
          </a:p>
          <a:p>
            <a:pPr marL="0" indent="0">
              <a:buNone/>
            </a:pPr>
            <a:endParaRPr lang="en-US" dirty="0"/>
          </a:p>
          <a:p>
            <a:pPr marL="0" indent="0">
              <a:buNone/>
            </a:pPr>
            <a:r>
              <a:rPr lang="en-US" dirty="0"/>
              <a:t>Source: https://</a:t>
            </a:r>
            <a:r>
              <a:rPr lang="en-US" dirty="0" err="1"/>
              <a:t>pestakeholder.org</a:t>
            </a:r>
            <a:r>
              <a:rPr lang="en-US" dirty="0"/>
              <a:t>/</a:t>
            </a:r>
            <a:r>
              <a:rPr lang="en-US" dirty="0" err="1"/>
              <a:t>pesp</a:t>
            </a:r>
            <a:r>
              <a:rPr lang="en-US" dirty="0"/>
              <a:t>-private-equity-manufactured-housing-tracker/#</a:t>
            </a:r>
            <a:r>
              <a:rPr lang="en-US" dirty="0" err="1"/>
              <a:t>key_points</a:t>
            </a:r>
            <a:endParaRPr lang="en-US" dirty="0"/>
          </a:p>
          <a:p>
            <a:endParaRPr lang="en-US" dirty="0"/>
          </a:p>
          <a:p>
            <a:endParaRPr lang="en-US" dirty="0"/>
          </a:p>
          <a:p>
            <a:endParaRPr lang="en-US" dirty="0"/>
          </a:p>
        </p:txBody>
      </p:sp>
      <p:sp>
        <p:nvSpPr>
          <p:cNvPr id="11" name="Slide Number Placeholder 10">
            <a:extLst>
              <a:ext uri="{FF2B5EF4-FFF2-40B4-BE49-F238E27FC236}">
                <a16:creationId xmlns:a16="http://schemas.microsoft.com/office/drawing/2014/main" id="{6E827120-1DA4-CC43-6905-D0AAE2FF21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89687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B8EF83-4B9E-5754-BFF3-84DA37784585}"/>
              </a:ext>
            </a:extLst>
          </p:cNvPr>
          <p:cNvSpPr>
            <a:spLocks noGrp="1"/>
          </p:cNvSpPr>
          <p:nvPr>
            <p:ph type="title"/>
          </p:nvPr>
        </p:nvSpPr>
        <p:spPr>
          <a:xfrm>
            <a:off x="331788" y="875030"/>
            <a:ext cx="2384425" cy="3910330"/>
          </a:xfrm>
        </p:spPr>
        <p:txBody>
          <a:bodyPr/>
          <a:lstStyle/>
          <a:p>
            <a:r>
              <a:rPr lang="en-US" dirty="0"/>
              <a:t>What are the effects of Hedge Funds?</a:t>
            </a:r>
          </a:p>
        </p:txBody>
      </p:sp>
      <p:sp>
        <p:nvSpPr>
          <p:cNvPr id="13" name="Content Placeholder 12">
            <a:extLst>
              <a:ext uri="{FF2B5EF4-FFF2-40B4-BE49-F238E27FC236}">
                <a16:creationId xmlns:a16="http://schemas.microsoft.com/office/drawing/2014/main" id="{97D68100-339C-C119-5CCD-EC3E6FE45232}"/>
              </a:ext>
            </a:extLst>
          </p:cNvPr>
          <p:cNvSpPr>
            <a:spLocks noGrp="1"/>
          </p:cNvSpPr>
          <p:nvPr>
            <p:ph sz="quarter" idx="14"/>
          </p:nvPr>
        </p:nvSpPr>
        <p:spPr/>
        <p:txBody>
          <a:bodyPr>
            <a:normAutofit/>
          </a:bodyPr>
          <a:lstStyle/>
          <a:p>
            <a:r>
              <a:rPr lang="en-US" dirty="0">
                <a:solidFill>
                  <a:schemeClr val="tx2">
                    <a:lumMod val="90000"/>
                    <a:lumOff val="10000"/>
                  </a:schemeClr>
                </a:solidFill>
                <a:hlinkClick r:id="rId2"/>
              </a:rPr>
              <a:t>https://vimeo.com/752350263</a:t>
            </a:r>
            <a:endParaRPr lang="en-US" dirty="0">
              <a:solidFill>
                <a:schemeClr val="tx2">
                  <a:lumMod val="90000"/>
                  <a:lumOff val="10000"/>
                </a:schemeClr>
              </a:solidFill>
            </a:endParaRPr>
          </a:p>
          <a:p>
            <a:r>
              <a:rPr lang="en-US" dirty="0">
                <a:solidFill>
                  <a:schemeClr val="tx2">
                    <a:lumMod val="90000"/>
                    <a:lumOff val="10000"/>
                  </a:schemeClr>
                </a:solidFill>
                <a:hlinkClick r:id="rId3"/>
              </a:rPr>
              <a:t>Massie’s Mobile Home Park </a:t>
            </a:r>
            <a:endParaRPr lang="en-US" dirty="0">
              <a:solidFill>
                <a:schemeClr val="tx2">
                  <a:lumMod val="90000"/>
                  <a:lumOff val="10000"/>
                </a:schemeClr>
              </a:solidFill>
            </a:endParaRPr>
          </a:p>
          <a:p>
            <a:r>
              <a:rPr lang="en-US" dirty="0">
                <a:solidFill>
                  <a:schemeClr val="tx2">
                    <a:lumMod val="90000"/>
                    <a:lumOff val="10000"/>
                  </a:schemeClr>
                </a:solidFill>
                <a:hlinkClick r:id="rId4"/>
              </a:rPr>
              <a:t>Virginia Homes at Bent Mountain</a:t>
            </a:r>
            <a:endParaRPr lang="en-US" dirty="0">
              <a:solidFill>
                <a:schemeClr val="tx2">
                  <a:lumMod val="90000"/>
                  <a:lumOff val="10000"/>
                </a:schemeClr>
              </a:solidFill>
            </a:endParaRPr>
          </a:p>
          <a:p>
            <a:r>
              <a:rPr lang="en-US" dirty="0">
                <a:solidFill>
                  <a:schemeClr val="tx2">
                    <a:lumMod val="90000"/>
                    <a:lumOff val="10000"/>
                  </a:schemeClr>
                </a:solidFill>
                <a:hlinkClick r:id="rId5"/>
              </a:rPr>
              <a:t>Yellow Mountain</a:t>
            </a:r>
            <a:endParaRPr lang="en-US" dirty="0">
              <a:solidFill>
                <a:schemeClr val="tx2">
                  <a:lumMod val="90000"/>
                  <a:lumOff val="10000"/>
                </a:schemeClr>
              </a:solidFill>
            </a:endParaRPr>
          </a:p>
          <a:p>
            <a:r>
              <a:rPr lang="en-US" dirty="0">
                <a:solidFill>
                  <a:schemeClr val="tx2">
                    <a:lumMod val="90000"/>
                    <a:lumOff val="10000"/>
                  </a:schemeClr>
                </a:solidFill>
                <a:hlinkClick r:id="rId6"/>
              </a:rPr>
              <a:t>Caroline County</a:t>
            </a:r>
            <a:endParaRPr lang="en-US" dirty="0">
              <a:solidFill>
                <a:schemeClr val="tx2">
                  <a:lumMod val="90000"/>
                  <a:lumOff val="10000"/>
                </a:schemeClr>
              </a:solidFill>
            </a:endParaRPr>
          </a:p>
        </p:txBody>
      </p:sp>
      <p:sp>
        <p:nvSpPr>
          <p:cNvPr id="11" name="Slide Number Placeholder 10">
            <a:extLst>
              <a:ext uri="{FF2B5EF4-FFF2-40B4-BE49-F238E27FC236}">
                <a16:creationId xmlns:a16="http://schemas.microsoft.com/office/drawing/2014/main" id="{2EA0C6A5-1F23-A5BB-D048-6C31FBAF0C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3997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3104-61D3-536C-602C-DFE2A6BE2008}"/>
              </a:ext>
            </a:extLst>
          </p:cNvPr>
          <p:cNvSpPr>
            <a:spLocks noGrp="1"/>
          </p:cNvSpPr>
          <p:nvPr>
            <p:ph type="title"/>
          </p:nvPr>
        </p:nvSpPr>
        <p:spPr>
          <a:xfrm>
            <a:off x="331788" y="875030"/>
            <a:ext cx="2384425" cy="4001770"/>
          </a:xfrm>
        </p:spPr>
        <p:txBody>
          <a:bodyPr>
            <a:normAutofit fontScale="90000"/>
          </a:bodyPr>
          <a:lstStyle/>
          <a:p>
            <a:r>
              <a:rPr lang="en-US" dirty="0"/>
              <a:t>Issues present in MHCs related to income inequality</a:t>
            </a:r>
          </a:p>
        </p:txBody>
      </p:sp>
      <p:sp>
        <p:nvSpPr>
          <p:cNvPr id="4" name="Content Placeholder 3">
            <a:extLst>
              <a:ext uri="{FF2B5EF4-FFF2-40B4-BE49-F238E27FC236}">
                <a16:creationId xmlns:a16="http://schemas.microsoft.com/office/drawing/2014/main" id="{D6EF67A2-E3B2-32B0-5E00-ACA9173EE6A8}"/>
              </a:ext>
            </a:extLst>
          </p:cNvPr>
          <p:cNvSpPr>
            <a:spLocks noGrp="1"/>
          </p:cNvSpPr>
          <p:nvPr>
            <p:ph sz="quarter" idx="14"/>
          </p:nvPr>
        </p:nvSpPr>
        <p:spPr>
          <a:xfrm>
            <a:off x="3302000" y="876300"/>
            <a:ext cx="8607425" cy="5666740"/>
          </a:xfrm>
        </p:spPr>
        <p:txBody>
          <a:bodyPr>
            <a:normAutofit/>
          </a:bodyPr>
          <a:lstStyle/>
          <a:p>
            <a:r>
              <a:rPr lang="en-US" sz="1800" b="1" u="sng" dirty="0"/>
              <a:t>Increased lot rents</a:t>
            </a:r>
          </a:p>
          <a:p>
            <a:r>
              <a:rPr lang="en-US" sz="1800" b="1" u="sng" dirty="0"/>
              <a:t>Decreased services and lack of capital improvements</a:t>
            </a:r>
          </a:p>
          <a:p>
            <a:r>
              <a:rPr lang="en-US" sz="1800" b="1" u="sng" dirty="0"/>
              <a:t>Increase in violations of local ordinances related to </a:t>
            </a:r>
            <a:r>
              <a:rPr lang="en-US" sz="1800" b="1" u="sng" dirty="0" err="1"/>
              <a:t>habitabitlity</a:t>
            </a:r>
            <a:endParaRPr lang="en-US" sz="1800" b="1" u="sng" dirty="0"/>
          </a:p>
          <a:p>
            <a:r>
              <a:rPr lang="en-US" sz="1800" b="1" u="sng" dirty="0"/>
              <a:t>Increased evictions</a:t>
            </a:r>
          </a:p>
          <a:p>
            <a:r>
              <a:rPr lang="en-US" sz="1800" b="1" u="sng" dirty="0"/>
              <a:t>Lack of community manager presence</a:t>
            </a:r>
          </a:p>
          <a:p>
            <a:pPr marL="0" indent="0">
              <a:buNone/>
            </a:pPr>
            <a:endParaRPr lang="en-US" sz="1800" b="1" u="sng" dirty="0"/>
          </a:p>
          <a:p>
            <a:pPr marL="0" indent="0">
              <a:buNone/>
            </a:pPr>
            <a:r>
              <a:rPr lang="en-US" sz="1800" dirty="0">
                <a:hlinkClick r:id="rId2"/>
              </a:rPr>
              <a:t>Frank Rolfe </a:t>
            </a:r>
            <a:r>
              <a:rPr lang="en-US" sz="1800" dirty="0"/>
              <a:t>quote: When discussing owning a manufactured home community: “Owning a mobile home park is like owning a waffle house where the customers are chained to the booths.”</a:t>
            </a:r>
            <a:endParaRPr lang="en-US" sz="1200" dirty="0"/>
          </a:p>
          <a:p>
            <a:pPr marL="457200" lvl="1" indent="0">
              <a:buNone/>
            </a:pPr>
            <a:endParaRPr lang="en-US" dirty="0"/>
          </a:p>
          <a:p>
            <a:pPr lvl="1">
              <a:buFont typeface="Wingdings" panose="05000000000000000000" pitchFamily="2" charset="2"/>
              <a:buChar char="q"/>
            </a:pPr>
            <a:endParaRPr lang="en-US" dirty="0"/>
          </a:p>
        </p:txBody>
      </p:sp>
      <p:sp>
        <p:nvSpPr>
          <p:cNvPr id="6" name="Slide Number Placeholder 5">
            <a:extLst>
              <a:ext uri="{FF2B5EF4-FFF2-40B4-BE49-F238E27FC236}">
                <a16:creationId xmlns:a16="http://schemas.microsoft.com/office/drawing/2014/main" id="{E03AADE9-2463-3D2A-91E7-D308CDC852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8602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AA598-5232-385D-5291-645DE9521B9A}"/>
              </a:ext>
            </a:extLst>
          </p:cNvPr>
          <p:cNvSpPr>
            <a:spLocks noGrp="1"/>
          </p:cNvSpPr>
          <p:nvPr>
            <p:ph type="ctrTitle"/>
          </p:nvPr>
        </p:nvSpPr>
        <p:spPr>
          <a:xfrm>
            <a:off x="1524000" y="298398"/>
            <a:ext cx="9144000" cy="907404"/>
          </a:xfrm>
        </p:spPr>
        <p:txBody>
          <a:bodyPr>
            <a:normAutofit fontScale="90000"/>
          </a:bodyPr>
          <a:lstStyle/>
          <a:p>
            <a:r>
              <a:rPr lang="en-US" dirty="0"/>
              <a:t>What Can We Do?</a:t>
            </a:r>
          </a:p>
        </p:txBody>
      </p:sp>
      <p:sp>
        <p:nvSpPr>
          <p:cNvPr id="6" name="Subtitle 5">
            <a:extLst>
              <a:ext uri="{FF2B5EF4-FFF2-40B4-BE49-F238E27FC236}">
                <a16:creationId xmlns:a16="http://schemas.microsoft.com/office/drawing/2014/main" id="{8639B92F-F1DA-71B3-2DDC-06165E53B989}"/>
              </a:ext>
            </a:extLst>
          </p:cNvPr>
          <p:cNvSpPr>
            <a:spLocks noGrp="1"/>
          </p:cNvSpPr>
          <p:nvPr>
            <p:ph type="subTitle" idx="1"/>
          </p:nvPr>
        </p:nvSpPr>
        <p:spPr>
          <a:xfrm>
            <a:off x="1524000" y="1652657"/>
            <a:ext cx="9144000" cy="3522243"/>
          </a:xfrm>
        </p:spPr>
        <p:txBody>
          <a:bodyPr>
            <a:normAutofit fontScale="62500" lnSpcReduction="20000"/>
          </a:bodyPr>
          <a:lstStyle/>
          <a:p>
            <a:pPr marL="342900" indent="-342900" algn="l">
              <a:buFont typeface="Arial" panose="020B0604020202020204" pitchFamily="34" charset="0"/>
              <a:buChar char="•"/>
            </a:pPr>
            <a:r>
              <a:rPr lang="en-US" dirty="0"/>
              <a:t>Support organizations working in this space:</a:t>
            </a:r>
          </a:p>
          <a:p>
            <a:pPr marL="800100" lvl="1" indent="-342900" algn="l">
              <a:buFont typeface="Arial" panose="020B0604020202020204" pitchFamily="34" charset="0"/>
              <a:buChar char="•"/>
            </a:pPr>
            <a:r>
              <a:rPr lang="en-US" dirty="0">
                <a:hlinkClick r:id="rId2"/>
              </a:rPr>
              <a:t>Allies for Housing Action</a:t>
            </a:r>
            <a:r>
              <a:rPr lang="en-US" dirty="0"/>
              <a:t>/Home of VA</a:t>
            </a:r>
          </a:p>
          <a:p>
            <a:pPr marL="800100" lvl="1" indent="-342900" algn="l">
              <a:buFont typeface="Arial" panose="020B0604020202020204" pitchFamily="34" charset="0"/>
              <a:buChar char="•"/>
            </a:pPr>
            <a:r>
              <a:rPr lang="en-US" dirty="0">
                <a:hlinkClick r:id="rId3"/>
              </a:rPr>
              <a:t>Virginia Organizing</a:t>
            </a:r>
            <a:endParaRPr lang="en-US" dirty="0"/>
          </a:p>
          <a:p>
            <a:pPr marL="800100" lvl="1" indent="-342900" algn="l">
              <a:buFont typeface="Arial" panose="020B0604020202020204" pitchFamily="34" charset="0"/>
              <a:buChar char="•"/>
            </a:pPr>
            <a:r>
              <a:rPr lang="en-US" dirty="0">
                <a:hlinkClick r:id="rId4"/>
              </a:rPr>
              <a:t>Virginia Poverty Law Center</a:t>
            </a:r>
            <a:endParaRPr lang="en-US" dirty="0"/>
          </a:p>
          <a:p>
            <a:pPr marL="800100" lvl="1" indent="-342900" algn="l">
              <a:buFont typeface="Arial" panose="020B0604020202020204" pitchFamily="34" charset="0"/>
              <a:buChar char="•"/>
            </a:pPr>
            <a:r>
              <a:rPr lang="en-US" dirty="0">
                <a:hlinkClick r:id="rId5"/>
              </a:rPr>
              <a:t>New Virginia Majority</a:t>
            </a:r>
            <a:endParaRPr lang="en-US" dirty="0"/>
          </a:p>
          <a:p>
            <a:pPr marL="342900" indent="-342900" algn="l">
              <a:buFont typeface="Arial" panose="020B0604020202020204" pitchFamily="34" charset="0"/>
              <a:buChar char="•"/>
            </a:pPr>
            <a:r>
              <a:rPr lang="en-US" dirty="0"/>
              <a:t>Show up at your local City Council Meetings</a:t>
            </a:r>
          </a:p>
          <a:p>
            <a:pPr marL="342900" indent="-342900" algn="l">
              <a:buFont typeface="Arial" panose="020B0604020202020204" pitchFamily="34" charset="0"/>
              <a:buChar char="•"/>
            </a:pPr>
            <a:r>
              <a:rPr lang="en-US" dirty="0"/>
              <a:t>If residents in communities communicate issues with conditions provide them resources to local building and code enforcement.</a:t>
            </a:r>
          </a:p>
          <a:p>
            <a:pPr marL="342900" indent="-342900" algn="l">
              <a:buFont typeface="Arial" panose="020B0604020202020204" pitchFamily="34" charset="0"/>
              <a:buChar char="•"/>
            </a:pPr>
            <a:r>
              <a:rPr lang="en-US" dirty="0"/>
              <a:t>Call your Delegate and Senator</a:t>
            </a:r>
          </a:p>
          <a:p>
            <a:pPr marL="800100" lvl="1" indent="-342900" algn="l">
              <a:buFont typeface="Arial" panose="020B0604020202020204" pitchFamily="34" charset="0"/>
              <a:buChar char="•"/>
            </a:pPr>
            <a:r>
              <a:rPr lang="en-US" dirty="0"/>
              <a:t>Del. Sam Rasoul</a:t>
            </a:r>
          </a:p>
          <a:p>
            <a:pPr marL="800100" lvl="1" indent="-342900" algn="l">
              <a:buFont typeface="Arial" panose="020B0604020202020204" pitchFamily="34" charset="0"/>
              <a:buChar char="•"/>
            </a:pPr>
            <a:r>
              <a:rPr lang="en-US" dirty="0"/>
              <a:t>Del. Joe McNamara</a:t>
            </a:r>
          </a:p>
          <a:p>
            <a:pPr marL="800100" lvl="1" indent="-342900" algn="l">
              <a:buFont typeface="Arial" panose="020B0604020202020204" pitchFamily="34" charset="0"/>
              <a:buChar char="•"/>
            </a:pPr>
            <a:r>
              <a:rPr lang="en-US" dirty="0"/>
              <a:t>Sen. David </a:t>
            </a:r>
            <a:r>
              <a:rPr lang="en-US" dirty="0" err="1"/>
              <a:t>Sutterlein</a:t>
            </a:r>
            <a:endParaRPr lang="en-US" dirty="0"/>
          </a:p>
          <a:p>
            <a:pPr marL="800100" lvl="1" indent="-342900" algn="l">
              <a:buFont typeface="Arial" panose="020B0604020202020204" pitchFamily="34" charset="0"/>
              <a:buChar char="•"/>
            </a:pPr>
            <a:r>
              <a:rPr lang="en-US" dirty="0"/>
              <a:t>Sen. Chris Head</a:t>
            </a:r>
          </a:p>
          <a:p>
            <a:pPr marL="800100" lvl="1" indent="-342900" algn="l">
              <a:buFont typeface="Arial" panose="020B0604020202020204" pitchFamily="34" charset="0"/>
              <a:buChar char="•"/>
            </a:pPr>
            <a:r>
              <a:rPr lang="en-US" dirty="0"/>
              <a:t>Sen. </a:t>
            </a:r>
          </a:p>
          <a:p>
            <a:pPr marL="342900" indent="-342900" algn="l">
              <a:buFont typeface="Arial" panose="020B0604020202020204" pitchFamily="34" charset="0"/>
              <a:buChar char="•"/>
            </a:pPr>
            <a:r>
              <a:rPr lang="en-US" dirty="0"/>
              <a:t>Follow legislation during session</a:t>
            </a:r>
          </a:p>
        </p:txBody>
      </p:sp>
      <p:sp>
        <p:nvSpPr>
          <p:cNvPr id="4" name="Slide Number Placeholder 3">
            <a:extLst>
              <a:ext uri="{FF2B5EF4-FFF2-40B4-BE49-F238E27FC236}">
                <a16:creationId xmlns:a16="http://schemas.microsoft.com/office/drawing/2014/main" id="{4E8D247B-1851-1E92-EABA-4E8C65A005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87449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7700617" cy="1409037"/>
          </a:xfrm>
        </p:spPr>
        <p:txBody>
          <a:bodyPr/>
          <a:lstStyle/>
          <a:p>
            <a:r>
              <a:rPr lang="en-US" dirty="0"/>
              <a:t>Questions</a:t>
            </a:r>
          </a:p>
        </p:txBody>
      </p:sp>
      <p:pic>
        <p:nvPicPr>
          <p:cNvPr id="52" name="Picture Placeholder 51">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0" y="0"/>
            <a:ext cx="9144000" cy="4532313"/>
          </a:xfrm>
        </p:spPr>
      </p:pic>
      <p:pic>
        <p:nvPicPr>
          <p:cNvPr id="58" name="Picture Placeholder 57" descr="Child seen through mobile home window">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9144000" y="4532313"/>
            <a:ext cx="3048000" cy="2325687"/>
          </a:xfrm>
        </p:spPr>
      </p:pic>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9</a:t>
            </a:fld>
            <a:endParaRPr lang="en-US" noProof="0" dirty="0"/>
          </a:p>
        </p:txBody>
      </p:sp>
      <p:sp>
        <p:nvSpPr>
          <p:cNvPr id="3" name="Subtitle 2">
            <a:extLst>
              <a:ext uri="{FF2B5EF4-FFF2-40B4-BE49-F238E27FC236}">
                <a16:creationId xmlns:a16="http://schemas.microsoft.com/office/drawing/2014/main" id="{1DA21CFE-B41A-4064-DE7A-D1A19445FD1D}"/>
              </a:ext>
            </a:extLst>
          </p:cNvPr>
          <p:cNvSpPr>
            <a:spLocks noGrp="1"/>
          </p:cNvSpPr>
          <p:nvPr>
            <p:ph type="subTitle" idx="1"/>
          </p:nvPr>
        </p:nvSpPr>
        <p:spPr/>
        <p:txBody>
          <a:bodyPr>
            <a:normAutofit/>
          </a:bodyPr>
          <a:lstStyle/>
          <a:p>
            <a:r>
              <a:rPr lang="en-US" sz="2400" dirty="0"/>
              <a:t>Daniel Rezai</a:t>
            </a:r>
          </a:p>
          <a:p>
            <a:r>
              <a:rPr lang="en-US" sz="2400" dirty="0">
                <a:hlinkClick r:id="rId4"/>
              </a:rPr>
              <a:t>drezai@vplc.org</a:t>
            </a:r>
            <a:endParaRPr lang="en-US" sz="2400" dirty="0"/>
          </a:p>
          <a:p>
            <a:r>
              <a:rPr lang="en-US" sz="2400" dirty="0"/>
              <a:t>804-955-0470</a:t>
            </a:r>
          </a:p>
        </p:txBody>
      </p:sp>
      <p:pic>
        <p:nvPicPr>
          <p:cNvPr id="4" name="Picture 3" descr="A qr code on a white background&#10;&#10;AI-generated content may be incorrect.">
            <a:extLst>
              <a:ext uri="{FF2B5EF4-FFF2-40B4-BE49-F238E27FC236}">
                <a16:creationId xmlns:a16="http://schemas.microsoft.com/office/drawing/2014/main" id="{E8D60754-8F39-AB4E-1F57-10ECAD611C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0250" y="2113503"/>
            <a:ext cx="1453662" cy="1453662"/>
          </a:xfrm>
          <a:prstGeom prst="rect">
            <a:avLst/>
          </a:prstGeom>
        </p:spPr>
      </p:pic>
    </p:spTree>
    <p:extLst>
      <p:ext uri="{BB962C8B-B14F-4D97-AF65-F5344CB8AC3E}">
        <p14:creationId xmlns:p14="http://schemas.microsoft.com/office/powerpoint/2010/main" val="767611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3781</TotalTime>
  <Words>601</Words>
  <Application>Microsoft Office PowerPoint</Application>
  <PresentationFormat>Widescreen</PresentationFormat>
  <Paragraphs>75</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Calibri</vt:lpstr>
      <vt:lpstr>Calibri Light</vt:lpstr>
      <vt:lpstr>Wingdings</vt:lpstr>
      <vt:lpstr>Office Theme</vt:lpstr>
      <vt:lpstr>A History of Manufactured Housing: Its impacts on income inequality</vt:lpstr>
      <vt:lpstr>The original Mobile Home</vt:lpstr>
      <vt:lpstr>The move to Manufactured Housing</vt:lpstr>
      <vt:lpstr>The manufactured housing community 1940’s-2005</vt:lpstr>
      <vt:lpstr>2005- Present: The Rise of Private Equity</vt:lpstr>
      <vt:lpstr>What are the effects of Hedge Funds?</vt:lpstr>
      <vt:lpstr>Issues present in MHCs related to income inequality</vt:lpstr>
      <vt:lpstr>What Can We Do?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Virginia Landlord-Tenant Law</dc:title>
  <dc:creator>Daniel D. Rezai</dc:creator>
  <cp:lastModifiedBy>Nancy Morris</cp:lastModifiedBy>
  <cp:revision>9</cp:revision>
  <dcterms:created xsi:type="dcterms:W3CDTF">2023-01-20T19:32:46Z</dcterms:created>
  <dcterms:modified xsi:type="dcterms:W3CDTF">2025-06-13T03:45:02Z</dcterms:modified>
</cp:coreProperties>
</file>